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handoutMasterIdLst>
    <p:handoutMasterId r:id="rId4"/>
  </p:handoutMasterIdLst>
  <p:sldIdLst>
    <p:sldId id="265" r:id="rId2"/>
    <p:sldId id="266"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snapToGrid="0">
      <p:cViewPr varScale="1">
        <p:scale>
          <a:sx n="96" d="100"/>
          <a:sy n="96" d="100"/>
        </p:scale>
        <p:origin x="365" y="58"/>
      </p:cViewPr>
      <p:guideLst/>
    </p:cSldViewPr>
  </p:slideViewPr>
  <p:notesTextViewPr>
    <p:cViewPr>
      <p:scale>
        <a:sx n="1" d="1"/>
        <a:sy n="1" d="1"/>
      </p:scale>
      <p:origin x="0" y="0"/>
    </p:cViewPr>
  </p:notesTextViewPr>
  <p:notesViewPr>
    <p:cSldViewPr snapToGrid="0">
      <p:cViewPr varScale="1">
        <p:scale>
          <a:sx n="62" d="100"/>
          <a:sy n="62" d="100"/>
        </p:scale>
        <p:origin x="322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D222945-E841-5977-D6CC-DE66B8D63F7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3106D56-A195-20CD-6129-A34E91C8EC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03561D-5F8B-4FE2-81F1-7E2B0B9B6BB1}" type="datetimeFigureOut">
              <a:rPr kumimoji="1" lang="ja-JP" altLang="en-US" smtClean="0"/>
              <a:t>2025/2/26</a:t>
            </a:fld>
            <a:endParaRPr kumimoji="1" lang="ja-JP" altLang="en-US"/>
          </a:p>
        </p:txBody>
      </p:sp>
      <p:sp>
        <p:nvSpPr>
          <p:cNvPr id="4" name="フッター プレースホルダー 3">
            <a:extLst>
              <a:ext uri="{FF2B5EF4-FFF2-40B4-BE49-F238E27FC236}">
                <a16:creationId xmlns:a16="http://schemas.microsoft.com/office/drawing/2014/main" id="{32A366D7-BB31-FB97-8DDB-283C59B72B5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3952BC8-AE94-0AFA-0338-6533C15B87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B1F7B2-535D-473F-BE11-4B1E3F584388}" type="slidenum">
              <a:rPr kumimoji="1" lang="ja-JP" altLang="en-US" smtClean="0"/>
              <a:t>‹#›</a:t>
            </a:fld>
            <a:endParaRPr kumimoji="1" lang="ja-JP" altLang="en-US"/>
          </a:p>
        </p:txBody>
      </p:sp>
    </p:spTree>
    <p:extLst>
      <p:ext uri="{BB962C8B-B14F-4D97-AF65-F5344CB8AC3E}">
        <p14:creationId xmlns:p14="http://schemas.microsoft.com/office/powerpoint/2010/main" val="39817666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415611" y="992767"/>
            <a:ext cx="113608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2" name="Google Shape;12;p2"/>
          <p:cNvSpPr txBox="1">
            <a:spLocks noGrp="1"/>
          </p:cNvSpPr>
          <p:nvPr>
            <p:ph type="subTitle" idx="1"/>
          </p:nvPr>
        </p:nvSpPr>
        <p:spPr>
          <a:xfrm>
            <a:off x="415600" y="3778833"/>
            <a:ext cx="113608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37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
        <p:nvSpPr>
          <p:cNvPr id="13" name="Google Shape;13;p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685874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415600" y="1474833"/>
            <a:ext cx="1136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47" name="Google Shape;47;p11"/>
          <p:cNvSpPr txBox="1">
            <a:spLocks noGrp="1"/>
          </p:cNvSpPr>
          <p:nvPr>
            <p:ph type="body" idx="1"/>
          </p:nvPr>
        </p:nvSpPr>
        <p:spPr>
          <a:xfrm>
            <a:off x="415600" y="4202967"/>
            <a:ext cx="113608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48" name="Google Shape;4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237346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2" name="正方形/長方形 1">
            <a:extLst>
              <a:ext uri="{FF2B5EF4-FFF2-40B4-BE49-F238E27FC236}">
                <a16:creationId xmlns:a16="http://schemas.microsoft.com/office/drawing/2014/main" id="{C0CD3FE7-3D8F-8B10-DE71-83ABF454D4E3}"/>
              </a:ext>
            </a:extLst>
          </p:cNvPr>
          <p:cNvSpPr/>
          <p:nvPr userDrawn="1"/>
        </p:nvSpPr>
        <p:spPr>
          <a:xfrm>
            <a:off x="155113" y="604385"/>
            <a:ext cx="1790419" cy="6041078"/>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 name="正方形/長方形 2">
            <a:extLst>
              <a:ext uri="{FF2B5EF4-FFF2-40B4-BE49-F238E27FC236}">
                <a16:creationId xmlns:a16="http://schemas.microsoft.com/office/drawing/2014/main" id="{1BED7E38-ED69-83E2-DCA4-5E7E21E43012}"/>
              </a:ext>
            </a:extLst>
          </p:cNvPr>
          <p:cNvSpPr/>
          <p:nvPr userDrawn="1"/>
        </p:nvSpPr>
        <p:spPr>
          <a:xfrm>
            <a:off x="1945532" y="604385"/>
            <a:ext cx="10091355" cy="6041078"/>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テキスト ボックス 7">
            <a:extLst>
              <a:ext uri="{FF2B5EF4-FFF2-40B4-BE49-F238E27FC236}">
                <a16:creationId xmlns:a16="http://schemas.microsoft.com/office/drawing/2014/main" id="{27C8169D-BF82-ECE0-DF48-388159C9CA81}"/>
              </a:ext>
            </a:extLst>
          </p:cNvPr>
          <p:cNvSpPr txBox="1"/>
          <p:nvPr userDrawn="1"/>
        </p:nvSpPr>
        <p:spPr>
          <a:xfrm>
            <a:off x="155113" y="183824"/>
            <a:ext cx="1819729" cy="420756"/>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廟算八要素</a:t>
            </a:r>
            <a:endParaRPr kumimoji="1" lang="en-US" altLang="ja-JP" sz="1067" dirty="0">
              <a:latin typeface="メイリオ" panose="020B0604030504040204" pitchFamily="50" charset="-128"/>
              <a:ea typeface="メイリオ" panose="020B0604030504040204" pitchFamily="50" charset="-128"/>
            </a:endParaRPr>
          </a:p>
          <a:p>
            <a:r>
              <a:rPr kumimoji="1" lang="ja-JP" altLang="en-US" sz="1067" dirty="0">
                <a:latin typeface="メイリオ" panose="020B0604030504040204" pitchFamily="50" charset="-128"/>
                <a:ea typeface="メイリオ" panose="020B0604030504040204" pitchFamily="50" charset="-128"/>
              </a:rPr>
              <a:t>（びょうさんはちようそ）</a:t>
            </a:r>
          </a:p>
        </p:txBody>
      </p:sp>
      <p:sp>
        <p:nvSpPr>
          <p:cNvPr id="9" name="テキスト ボックス 8">
            <a:extLst>
              <a:ext uri="{FF2B5EF4-FFF2-40B4-BE49-F238E27FC236}">
                <a16:creationId xmlns:a16="http://schemas.microsoft.com/office/drawing/2014/main" id="{966A46F3-061A-4B01-73C1-BB4686901687}"/>
              </a:ext>
            </a:extLst>
          </p:cNvPr>
          <p:cNvSpPr txBox="1"/>
          <p:nvPr userDrawn="1"/>
        </p:nvSpPr>
        <p:spPr>
          <a:xfrm>
            <a:off x="3271580" y="230459"/>
            <a:ext cx="457176" cy="256545"/>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施策</a:t>
            </a:r>
          </a:p>
        </p:txBody>
      </p:sp>
      <p:sp>
        <p:nvSpPr>
          <p:cNvPr id="10" name="テキスト ボックス 9">
            <a:extLst>
              <a:ext uri="{FF2B5EF4-FFF2-40B4-BE49-F238E27FC236}">
                <a16:creationId xmlns:a16="http://schemas.microsoft.com/office/drawing/2014/main" id="{E91EAE49-B05C-60F6-4236-CB8A1403E6C9}"/>
              </a:ext>
            </a:extLst>
          </p:cNvPr>
          <p:cNvSpPr txBox="1"/>
          <p:nvPr userDrawn="1"/>
        </p:nvSpPr>
        <p:spPr>
          <a:xfrm>
            <a:off x="6744981" y="221281"/>
            <a:ext cx="729687" cy="256545"/>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中間目的</a:t>
            </a:r>
          </a:p>
        </p:txBody>
      </p:sp>
      <p:sp>
        <p:nvSpPr>
          <p:cNvPr id="11" name="テキスト ボックス 10">
            <a:extLst>
              <a:ext uri="{FF2B5EF4-FFF2-40B4-BE49-F238E27FC236}">
                <a16:creationId xmlns:a16="http://schemas.microsoft.com/office/drawing/2014/main" id="{A5F71057-0184-CC59-A63A-B801F632FDC4}"/>
              </a:ext>
            </a:extLst>
          </p:cNvPr>
          <p:cNvSpPr txBox="1"/>
          <p:nvPr userDrawn="1"/>
        </p:nvSpPr>
        <p:spPr>
          <a:xfrm>
            <a:off x="10030737" y="810959"/>
            <a:ext cx="729687" cy="256545"/>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勝利条件</a:t>
            </a:r>
          </a:p>
        </p:txBody>
      </p:sp>
      <p:sp>
        <p:nvSpPr>
          <p:cNvPr id="12" name="テキスト ボックス 11">
            <a:extLst>
              <a:ext uri="{FF2B5EF4-FFF2-40B4-BE49-F238E27FC236}">
                <a16:creationId xmlns:a16="http://schemas.microsoft.com/office/drawing/2014/main" id="{7A981520-3385-C4D7-46EC-DA74073810A9}"/>
              </a:ext>
            </a:extLst>
          </p:cNvPr>
          <p:cNvSpPr txBox="1"/>
          <p:nvPr userDrawn="1"/>
        </p:nvSpPr>
        <p:spPr>
          <a:xfrm>
            <a:off x="10046549" y="4087094"/>
            <a:ext cx="729687" cy="256545"/>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獲得目標</a:t>
            </a:r>
          </a:p>
        </p:txBody>
      </p:sp>
      <p:sp>
        <p:nvSpPr>
          <p:cNvPr id="13" name="楕円 12">
            <a:extLst>
              <a:ext uri="{FF2B5EF4-FFF2-40B4-BE49-F238E27FC236}">
                <a16:creationId xmlns:a16="http://schemas.microsoft.com/office/drawing/2014/main" id="{1C8F4F5F-BCE3-471D-6764-6902D4FC7C88}"/>
              </a:ext>
            </a:extLst>
          </p:cNvPr>
          <p:cNvSpPr/>
          <p:nvPr userDrawn="1"/>
        </p:nvSpPr>
        <p:spPr>
          <a:xfrm>
            <a:off x="5894949" y="755779"/>
            <a:ext cx="2429752" cy="1574927"/>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4" name="楕円 13">
            <a:extLst>
              <a:ext uri="{FF2B5EF4-FFF2-40B4-BE49-F238E27FC236}">
                <a16:creationId xmlns:a16="http://schemas.microsoft.com/office/drawing/2014/main" id="{B8EBD4EA-1B70-AF9A-31C1-CBC937C4400F}"/>
              </a:ext>
            </a:extLst>
          </p:cNvPr>
          <p:cNvSpPr/>
          <p:nvPr userDrawn="1"/>
        </p:nvSpPr>
        <p:spPr>
          <a:xfrm>
            <a:off x="5894949" y="2710522"/>
            <a:ext cx="2429752" cy="1574927"/>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5" name="楕円 14">
            <a:extLst>
              <a:ext uri="{FF2B5EF4-FFF2-40B4-BE49-F238E27FC236}">
                <a16:creationId xmlns:a16="http://schemas.microsoft.com/office/drawing/2014/main" id="{D543A2ED-3324-0AFA-EDA3-C8541127989D}"/>
              </a:ext>
            </a:extLst>
          </p:cNvPr>
          <p:cNvSpPr/>
          <p:nvPr userDrawn="1"/>
        </p:nvSpPr>
        <p:spPr>
          <a:xfrm>
            <a:off x="5894949" y="4640391"/>
            <a:ext cx="2429752" cy="1574927"/>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6" name="四角形: 角を丸くする 15">
            <a:extLst>
              <a:ext uri="{FF2B5EF4-FFF2-40B4-BE49-F238E27FC236}">
                <a16:creationId xmlns:a16="http://schemas.microsoft.com/office/drawing/2014/main" id="{6A117A96-EF2B-9A94-4175-592EA4DF8A12}"/>
              </a:ext>
            </a:extLst>
          </p:cNvPr>
          <p:cNvSpPr/>
          <p:nvPr userDrawn="1"/>
        </p:nvSpPr>
        <p:spPr>
          <a:xfrm>
            <a:off x="9133051" y="1199120"/>
            <a:ext cx="2525060" cy="1574927"/>
          </a:xfrm>
          <a:prstGeom prst="roundRect">
            <a:avLst/>
          </a:prstGeom>
          <a:solidFill>
            <a:srgbClr val="F8CBAD"/>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9" name="正方形/長方形 18">
            <a:extLst>
              <a:ext uri="{FF2B5EF4-FFF2-40B4-BE49-F238E27FC236}">
                <a16:creationId xmlns:a16="http://schemas.microsoft.com/office/drawing/2014/main" id="{F6454DC3-5298-A9BF-9A7C-9B28E99225B5}"/>
              </a:ext>
            </a:extLst>
          </p:cNvPr>
          <p:cNvSpPr/>
          <p:nvPr userDrawn="1"/>
        </p:nvSpPr>
        <p:spPr>
          <a:xfrm>
            <a:off x="9133051" y="4408500"/>
            <a:ext cx="2568215" cy="1574927"/>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cxnSp>
        <p:nvCxnSpPr>
          <p:cNvPr id="5" name="コネクタ: 曲線 4">
            <a:extLst>
              <a:ext uri="{FF2B5EF4-FFF2-40B4-BE49-F238E27FC236}">
                <a16:creationId xmlns:a16="http://schemas.microsoft.com/office/drawing/2014/main" id="{E36B9338-5A5C-95A4-5132-63EB55BFEC2B}"/>
              </a:ext>
            </a:extLst>
          </p:cNvPr>
          <p:cNvCxnSpPr>
            <a:stCxn id="13" idx="6"/>
            <a:endCxn id="16" idx="1"/>
          </p:cNvCxnSpPr>
          <p:nvPr userDrawn="1"/>
        </p:nvCxnSpPr>
        <p:spPr>
          <a:xfrm>
            <a:off x="8324701" y="1543243"/>
            <a:ext cx="808350" cy="443341"/>
          </a:xfrm>
          <a:prstGeom prst="curvedConnector3">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 name="コネクタ: 曲線 5">
            <a:extLst>
              <a:ext uri="{FF2B5EF4-FFF2-40B4-BE49-F238E27FC236}">
                <a16:creationId xmlns:a16="http://schemas.microsoft.com/office/drawing/2014/main" id="{FAC8A417-4840-1B38-AF1A-086E5997AE8D}"/>
              </a:ext>
            </a:extLst>
          </p:cNvPr>
          <p:cNvCxnSpPr>
            <a:cxnSpLocks/>
            <a:stCxn id="14" idx="6"/>
            <a:endCxn id="16" idx="1"/>
          </p:cNvCxnSpPr>
          <p:nvPr userDrawn="1"/>
        </p:nvCxnSpPr>
        <p:spPr>
          <a:xfrm flipV="1">
            <a:off x="8324701" y="1986584"/>
            <a:ext cx="808350" cy="1511402"/>
          </a:xfrm>
          <a:prstGeom prst="curvedConnector3">
            <a:avLst>
              <a:gd name="adj1" fmla="val 50000"/>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コネクタ: 曲線 17">
            <a:extLst>
              <a:ext uri="{FF2B5EF4-FFF2-40B4-BE49-F238E27FC236}">
                <a16:creationId xmlns:a16="http://schemas.microsoft.com/office/drawing/2014/main" id="{2B1D9A42-0915-F97F-27AB-4D6670CD8E93}"/>
              </a:ext>
            </a:extLst>
          </p:cNvPr>
          <p:cNvCxnSpPr>
            <a:cxnSpLocks/>
            <a:stCxn id="15" idx="6"/>
            <a:endCxn id="16" idx="1"/>
          </p:cNvCxnSpPr>
          <p:nvPr userDrawn="1"/>
        </p:nvCxnSpPr>
        <p:spPr>
          <a:xfrm flipV="1">
            <a:off x="8324701" y="1986584"/>
            <a:ext cx="808350" cy="3441271"/>
          </a:xfrm>
          <a:prstGeom prst="curvedConnector3">
            <a:avLst>
              <a:gd name="adj1" fmla="val 50000"/>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0D59EC37-9F1B-F01B-0C35-7556BF038807}"/>
              </a:ext>
            </a:extLst>
          </p:cNvPr>
          <p:cNvCxnSpPr>
            <a:cxnSpLocks/>
          </p:cNvCxnSpPr>
          <p:nvPr userDrawn="1"/>
        </p:nvCxnSpPr>
        <p:spPr>
          <a:xfrm>
            <a:off x="5186110" y="1244707"/>
            <a:ext cx="629281" cy="8683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FBA3A90C-AC25-E249-94E1-998F38A8106F}"/>
              </a:ext>
            </a:extLst>
          </p:cNvPr>
          <p:cNvCxnSpPr>
            <a:cxnSpLocks/>
          </p:cNvCxnSpPr>
          <p:nvPr userDrawn="1"/>
        </p:nvCxnSpPr>
        <p:spPr>
          <a:xfrm flipV="1">
            <a:off x="5186110" y="1550134"/>
            <a:ext cx="606853" cy="100973"/>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2EC2BEF2-1DA5-95D7-A616-2B901D2DBCE9}"/>
              </a:ext>
            </a:extLst>
          </p:cNvPr>
          <p:cNvCxnSpPr>
            <a:cxnSpLocks/>
          </p:cNvCxnSpPr>
          <p:nvPr userDrawn="1"/>
        </p:nvCxnSpPr>
        <p:spPr>
          <a:xfrm flipV="1">
            <a:off x="5235865" y="1780505"/>
            <a:ext cx="629217" cy="315711"/>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C565670E-0FAE-DCCD-C536-655DAC04597A}"/>
              </a:ext>
            </a:extLst>
          </p:cNvPr>
          <p:cNvCxnSpPr>
            <a:cxnSpLocks/>
          </p:cNvCxnSpPr>
          <p:nvPr userDrawn="1"/>
        </p:nvCxnSpPr>
        <p:spPr>
          <a:xfrm>
            <a:off x="5234484" y="3137331"/>
            <a:ext cx="629281" cy="8683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E0AD11D-7F26-6AAF-AB83-F6AA177DFDEC}"/>
              </a:ext>
            </a:extLst>
          </p:cNvPr>
          <p:cNvCxnSpPr>
            <a:cxnSpLocks/>
          </p:cNvCxnSpPr>
          <p:nvPr userDrawn="1"/>
        </p:nvCxnSpPr>
        <p:spPr>
          <a:xfrm flipV="1">
            <a:off x="5234483" y="3442758"/>
            <a:ext cx="606853" cy="100973"/>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1D74DCF3-410C-5593-8054-A19229DA8DF4}"/>
              </a:ext>
            </a:extLst>
          </p:cNvPr>
          <p:cNvCxnSpPr>
            <a:cxnSpLocks/>
          </p:cNvCxnSpPr>
          <p:nvPr userDrawn="1"/>
        </p:nvCxnSpPr>
        <p:spPr>
          <a:xfrm flipV="1">
            <a:off x="5284238" y="3673129"/>
            <a:ext cx="629217" cy="315711"/>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C20FC109-83FC-55BA-A375-1545328D520F}"/>
              </a:ext>
            </a:extLst>
          </p:cNvPr>
          <p:cNvCxnSpPr>
            <a:cxnSpLocks/>
          </p:cNvCxnSpPr>
          <p:nvPr userDrawn="1"/>
        </p:nvCxnSpPr>
        <p:spPr>
          <a:xfrm>
            <a:off x="5157884" y="5235194"/>
            <a:ext cx="629281" cy="8683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54D0F81D-4904-4E38-5FEC-43BF7F4AD1F0}"/>
              </a:ext>
            </a:extLst>
          </p:cNvPr>
          <p:cNvCxnSpPr>
            <a:cxnSpLocks/>
          </p:cNvCxnSpPr>
          <p:nvPr userDrawn="1"/>
        </p:nvCxnSpPr>
        <p:spPr>
          <a:xfrm flipV="1">
            <a:off x="5157883" y="5540620"/>
            <a:ext cx="606853" cy="100973"/>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20A04D01-4FB3-D37F-689D-50C06D21EA00}"/>
              </a:ext>
            </a:extLst>
          </p:cNvPr>
          <p:cNvCxnSpPr>
            <a:cxnSpLocks/>
          </p:cNvCxnSpPr>
          <p:nvPr userDrawn="1"/>
        </p:nvCxnSpPr>
        <p:spPr>
          <a:xfrm flipV="1">
            <a:off x="5207638" y="5770991"/>
            <a:ext cx="629217" cy="315711"/>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5141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reserve="1">
  <p:cSld name="1_Blank">
    <p:spTree>
      <p:nvGrpSpPr>
        <p:cNvPr id="1" name="Shape 49"/>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AC23A14-098E-47CF-B216-A1452EE33AB2}"/>
              </a:ext>
            </a:extLst>
          </p:cNvPr>
          <p:cNvSpPr txBox="1"/>
          <p:nvPr userDrawn="1"/>
        </p:nvSpPr>
        <p:spPr>
          <a:xfrm>
            <a:off x="315355" y="160699"/>
            <a:ext cx="3241524" cy="379656"/>
          </a:xfrm>
          <a:prstGeom prst="rect">
            <a:avLst/>
          </a:prstGeom>
          <a:solidFill>
            <a:schemeClr val="bg1"/>
          </a:solidFill>
        </p:spPr>
        <p:txBody>
          <a:bodyPr wrap="square" rtlCol="0">
            <a:spAutoFit/>
          </a:bodyPr>
          <a:lstStyle/>
          <a:p>
            <a:r>
              <a:rPr kumimoji="1" lang="ja-JP" altLang="en-US" sz="1867" dirty="0">
                <a:latin typeface="メイリオ" panose="020B0604030504040204" pitchFamily="50" charset="-128"/>
                <a:ea typeface="メイリオ" panose="020B0604030504040204" pitchFamily="50" charset="-128"/>
              </a:rPr>
              <a:t>このテンプレートについて</a:t>
            </a:r>
            <a:endParaRPr kumimoji="1" lang="en-US" altLang="ja-JP" sz="1867" dirty="0">
              <a:latin typeface="メイリオ" panose="020B0604030504040204" pitchFamily="50" charset="-128"/>
              <a:ea typeface="メイリオ" panose="020B0604030504040204" pitchFamily="50" charset="-128"/>
            </a:endParaRPr>
          </a:p>
        </p:txBody>
      </p:sp>
      <p:pic>
        <p:nvPicPr>
          <p:cNvPr id="2" name="図 1">
            <a:extLst>
              <a:ext uri="{FF2B5EF4-FFF2-40B4-BE49-F238E27FC236}">
                <a16:creationId xmlns:a16="http://schemas.microsoft.com/office/drawing/2014/main" id="{58566716-5AF5-2966-843E-8628B7907F9A}"/>
              </a:ext>
            </a:extLst>
          </p:cNvPr>
          <p:cNvPicPr>
            <a:picLocks noChangeAspect="1"/>
          </p:cNvPicPr>
          <p:nvPr userDrawn="1"/>
        </p:nvPicPr>
        <p:blipFill rotWithShape="1">
          <a:blip r:embed="rId2"/>
          <a:srcRect l="6711" r="10856"/>
          <a:stretch/>
        </p:blipFill>
        <p:spPr>
          <a:xfrm>
            <a:off x="11487005" y="37196"/>
            <a:ext cx="660538" cy="626662"/>
          </a:xfrm>
          <a:prstGeom prst="rect">
            <a:avLst/>
          </a:prstGeom>
        </p:spPr>
      </p:pic>
      <p:sp>
        <p:nvSpPr>
          <p:cNvPr id="4" name="テキスト ボックス 3">
            <a:extLst>
              <a:ext uri="{FF2B5EF4-FFF2-40B4-BE49-F238E27FC236}">
                <a16:creationId xmlns:a16="http://schemas.microsoft.com/office/drawing/2014/main" id="{16D89751-56BD-24E4-33E3-50D06281DAEE}"/>
              </a:ext>
            </a:extLst>
          </p:cNvPr>
          <p:cNvSpPr txBox="1"/>
          <p:nvPr userDrawn="1"/>
        </p:nvSpPr>
        <p:spPr>
          <a:xfrm>
            <a:off x="771233" y="663858"/>
            <a:ext cx="2520209" cy="276999"/>
          </a:xfrm>
          <a:prstGeom prst="rect">
            <a:avLst/>
          </a:prstGeom>
          <a:solidFill>
            <a:schemeClr val="bg1"/>
          </a:solid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基本的な使い方</a:t>
            </a:r>
            <a:endParaRPr kumimoji="1" lang="en-US" altLang="ja-JP" sz="12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C06AE7DB-4CE1-B33A-C42C-3E78B2DFDA75}"/>
              </a:ext>
            </a:extLst>
          </p:cNvPr>
          <p:cNvGraphicFramePr>
            <a:graphicFrameLocks noGrp="1"/>
          </p:cNvGraphicFramePr>
          <p:nvPr userDrawn="1">
            <p:extLst>
              <p:ext uri="{D42A27DB-BD31-4B8C-83A1-F6EECF244321}">
                <p14:modId xmlns:p14="http://schemas.microsoft.com/office/powerpoint/2010/main" val="1685239507"/>
              </p:ext>
            </p:extLst>
          </p:nvPr>
        </p:nvGraphicFramePr>
        <p:xfrm>
          <a:off x="771235" y="972897"/>
          <a:ext cx="10403446" cy="1651130"/>
        </p:xfrm>
        <a:graphic>
          <a:graphicData uri="http://schemas.openxmlformats.org/drawingml/2006/table">
            <a:tbl>
              <a:tblPr/>
              <a:tblGrid>
                <a:gridCol w="3226791">
                  <a:extLst>
                    <a:ext uri="{9D8B030D-6E8A-4147-A177-3AD203B41FA5}">
                      <a16:colId xmlns:a16="http://schemas.microsoft.com/office/drawing/2014/main" val="2358309438"/>
                    </a:ext>
                  </a:extLst>
                </a:gridCol>
                <a:gridCol w="7176655">
                  <a:extLst>
                    <a:ext uri="{9D8B030D-6E8A-4147-A177-3AD203B41FA5}">
                      <a16:colId xmlns:a16="http://schemas.microsoft.com/office/drawing/2014/main" val="2838506994"/>
                    </a:ext>
                  </a:extLst>
                </a:gridCol>
              </a:tblGrid>
              <a:tr h="330226">
                <a:tc>
                  <a:txBody>
                    <a:bodyPr/>
                    <a:lstStyle/>
                    <a:p>
                      <a:pPr fontAlgn="ctr" latinLnBrk="0"/>
                      <a:r>
                        <a:rPr lang="ja-JP" altLang="en-US" sz="1100">
                          <a:effectLst/>
                          <a:latin typeface="メイリオ" panose="020B0604030504040204" pitchFamily="50" charset="-128"/>
                          <a:ea typeface="メイリオ" panose="020B0604030504040204" pitchFamily="50" charset="-128"/>
                        </a:rPr>
                        <a:t>どの要素も共通</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「ここに記入」と書かれた部分を、編集します。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35708523"/>
                  </a:ext>
                </a:extLst>
              </a:tr>
              <a:tr h="330226">
                <a:tc>
                  <a:txBody>
                    <a:bodyPr/>
                    <a:lstStyle/>
                    <a:p>
                      <a:pPr fontAlgn="ctr" latinLnBrk="0"/>
                      <a:r>
                        <a:rPr lang="zh-TW" altLang="en-US" sz="1100">
                          <a:effectLst/>
                          <a:latin typeface="メイリオ" panose="020B0604030504040204" pitchFamily="50" charset="-128"/>
                          <a:ea typeface="メイリオ" panose="020B0604030504040204" pitchFamily="50" charset="-128"/>
                        </a:rPr>
                        <a:t>獲得目標、勝利条件、中間目的</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枠とテキストが追従せず、位置が固定されています。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63508224"/>
                  </a:ext>
                </a:extLst>
              </a:tr>
              <a:tr h="330226">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施策</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a:effectLst/>
                          <a:latin typeface="メイリオ" panose="020B0604030504040204" pitchFamily="50" charset="-128"/>
                          <a:ea typeface="メイリオ" panose="020B0604030504040204" pitchFamily="50" charset="-128"/>
                        </a:rPr>
                        <a:t>付箋のように、位置の調整ができるようになっています。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305322068"/>
                  </a:ext>
                </a:extLst>
              </a:tr>
              <a:tr h="330226">
                <a:tc>
                  <a:txBody>
                    <a:bodyPr/>
                    <a:lstStyle/>
                    <a:p>
                      <a:pPr fontAlgn="ctr" latinLnBrk="0"/>
                      <a:r>
                        <a:rPr lang="ja-JP" altLang="en-US" sz="1100">
                          <a:effectLst/>
                          <a:latin typeface="メイリオ" panose="020B0604030504040204" pitchFamily="50" charset="-128"/>
                          <a:ea typeface="メイリオ" panose="020B0604030504040204" pitchFamily="50" charset="-128"/>
                        </a:rPr>
                        <a:t>施策と中間目的をつなぐコネクタ</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a:effectLst/>
                          <a:latin typeface="メイリオ" panose="020B0604030504040204" pitchFamily="50" charset="-128"/>
                          <a:ea typeface="メイリオ" panose="020B0604030504040204" pitchFamily="50" charset="-128"/>
                        </a:rPr>
                        <a:t>要素同士のつながりを考える作業を簡略化するため、固定にしてあります。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23464835"/>
                  </a:ext>
                </a:extLst>
              </a:tr>
              <a:tr h="330226">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廟算八要素（びょうさんはちようそ）</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各要素の文字量にあわせて、テキストボックスが追従します。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16540513"/>
                  </a:ext>
                </a:extLst>
              </a:tr>
            </a:tbl>
          </a:graphicData>
        </a:graphic>
      </p:graphicFrame>
      <p:sp>
        <p:nvSpPr>
          <p:cNvPr id="13" name="テキスト ボックス 12">
            <a:extLst>
              <a:ext uri="{FF2B5EF4-FFF2-40B4-BE49-F238E27FC236}">
                <a16:creationId xmlns:a16="http://schemas.microsoft.com/office/drawing/2014/main" id="{40642C41-FEC2-BFBA-48BB-758F8C87E479}"/>
              </a:ext>
            </a:extLst>
          </p:cNvPr>
          <p:cNvSpPr txBox="1"/>
          <p:nvPr userDrawn="1"/>
        </p:nvSpPr>
        <p:spPr>
          <a:xfrm>
            <a:off x="0" y="5842337"/>
            <a:ext cx="12192000" cy="1015663"/>
          </a:xfrm>
          <a:prstGeom prst="rect">
            <a:avLst/>
          </a:prstGeom>
          <a:solidFill>
            <a:schemeClr val="bg1">
              <a:lumMod val="9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n-ea"/>
                <a:ea typeface="+mn-ea"/>
                <a:cs typeface="+mn-cs"/>
              </a:rPr>
              <a:t>＜本テンプレートの利用にあたりまして＞</a:t>
            </a:r>
            <a:endParaRPr kumimoji="1" lang="en-US" altLang="ja-JP" sz="1000" b="1"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個人の利用の範囲でしたら、本テンプレートは自由にご利用いただけます。公教育機関や医療機関、行政機関等の業務現場における活用におきましても、特に制限は設けておりません。企業におきましても、本テンプレートを利用して作成したものをウェブサイト等で一般に公開する場合は、自社サービスの事例紹介やオウンドメディアでのプロジェクトストーリー紹介など、自由に利用いただくことができます。</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紛争や誤用、悪用等の防止のため、「プ譜」は株式会社ゴトーラボにて商標登録しております。「プ譜」を本格的に商用利用したい、つまり、プ譜が収益やユーザーの獲得における主要な要素となるような事業、製品、サービス等を展開したいご意向がある場合は、上述の利用の対象外となります。よろしければご一緒に活動させていただきたく思いますので、お気軽に、当社の連絡窓口（ </a:t>
            </a: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info@gotolab.co.jp </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）まで、ご一報いただけると幸いです。</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p:txBody>
      </p:sp>
      <p:sp>
        <p:nvSpPr>
          <p:cNvPr id="14" name="テキスト ボックス 13">
            <a:extLst>
              <a:ext uri="{FF2B5EF4-FFF2-40B4-BE49-F238E27FC236}">
                <a16:creationId xmlns:a16="http://schemas.microsoft.com/office/drawing/2014/main" id="{2C7637A4-774A-DD08-96EE-DE14034955E7}"/>
              </a:ext>
            </a:extLst>
          </p:cNvPr>
          <p:cNvSpPr txBox="1"/>
          <p:nvPr userDrawn="1"/>
        </p:nvSpPr>
        <p:spPr>
          <a:xfrm>
            <a:off x="3389244" y="278745"/>
            <a:ext cx="2799119" cy="261610"/>
          </a:xfrm>
          <a:prstGeom prst="rect">
            <a:avLst/>
          </a:prstGeom>
          <a:noFill/>
        </p:spPr>
        <p:txBody>
          <a:bodyPr wrap="square">
            <a:spAutoFit/>
          </a:bodyPr>
          <a:lstStyle/>
          <a:p>
            <a:r>
              <a:rPr lang="en-US" altLang="ja-JP" sz="1100" b="0" i="0" dirty="0">
                <a:solidFill>
                  <a:srgbClr val="252525"/>
                </a:solidFill>
                <a:effectLst/>
                <a:latin typeface="Noto Sans JP"/>
              </a:rPr>
              <a:t>©2024</a:t>
            </a:r>
            <a:r>
              <a:rPr lang="ja-JP" altLang="en-US" sz="1100" b="0" i="0" dirty="0">
                <a:solidFill>
                  <a:srgbClr val="252525"/>
                </a:solidFill>
                <a:effectLst/>
                <a:latin typeface="Noto Sans JP"/>
              </a:rPr>
              <a:t> </a:t>
            </a:r>
            <a:r>
              <a:rPr lang="en-US" altLang="ja-JP" sz="1100" b="0" i="0" dirty="0">
                <a:solidFill>
                  <a:srgbClr val="252525"/>
                </a:solidFill>
                <a:effectLst/>
                <a:latin typeface="Noto Sans JP"/>
              </a:rPr>
              <a:t>gotolab,Inc</a:t>
            </a:r>
            <a:endParaRPr lang="ja-JP" altLang="en-US" sz="1100" dirty="0"/>
          </a:p>
        </p:txBody>
      </p:sp>
      <p:sp>
        <p:nvSpPr>
          <p:cNvPr id="8" name="テキスト ボックス 7">
            <a:extLst>
              <a:ext uri="{FF2B5EF4-FFF2-40B4-BE49-F238E27FC236}">
                <a16:creationId xmlns:a16="http://schemas.microsoft.com/office/drawing/2014/main" id="{1A86C97E-7AB1-ED2B-2EB9-964BE83B6EEF}"/>
              </a:ext>
            </a:extLst>
          </p:cNvPr>
          <p:cNvSpPr txBox="1"/>
          <p:nvPr userDrawn="1"/>
        </p:nvSpPr>
        <p:spPr>
          <a:xfrm>
            <a:off x="771232" y="3539733"/>
            <a:ext cx="10403447" cy="1615827"/>
          </a:xfrm>
          <a:prstGeom prst="rect">
            <a:avLst/>
          </a:prstGeom>
          <a:noFill/>
          <a:ln>
            <a:solidFill>
              <a:schemeClr val="tx1"/>
            </a:solidFill>
            <a:prstDash val="dash"/>
          </a:ln>
        </p:spPr>
        <p:txBody>
          <a:bodyPr wrap="square">
            <a:spAutoFit/>
          </a:bodyPr>
          <a:lstStyle/>
          <a:p>
            <a:r>
              <a:rPr lang="ja-JP" altLang="en-US" sz="1100" dirty="0">
                <a:latin typeface="メイリオ" panose="020B0604030504040204" pitchFamily="50" charset="-128"/>
                <a:ea typeface="メイリオ" panose="020B0604030504040204" pitchFamily="50" charset="-128"/>
              </a:rPr>
              <a:t>①獲得目標</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（得たいものは、コレだ！という、具体的なモノを決める）</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②廟算八要素（得たいものを、得ようとしたときに、利用可能な資源やリスクを見極める）</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③施策</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（これからどんなアクションを取っていきたいかを、自由に発想し、書いていく）</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④中間目的</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（それらの施策が、なんのため、どんな中間目的のためなのかを考える）</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⑤勝利条件</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（最終的に、その取り組みが成就するために、何がどうなっているべきかを短く言い切る）</a:t>
            </a:r>
          </a:p>
        </p:txBody>
      </p:sp>
      <p:sp>
        <p:nvSpPr>
          <p:cNvPr id="12" name="テキスト ボックス 11">
            <a:extLst>
              <a:ext uri="{FF2B5EF4-FFF2-40B4-BE49-F238E27FC236}">
                <a16:creationId xmlns:a16="http://schemas.microsoft.com/office/drawing/2014/main" id="{7B9B9B02-73CA-7D63-6764-9C514B19E80B}"/>
              </a:ext>
            </a:extLst>
          </p:cNvPr>
          <p:cNvSpPr txBox="1"/>
          <p:nvPr userDrawn="1"/>
        </p:nvSpPr>
        <p:spPr>
          <a:xfrm>
            <a:off x="771233" y="2791993"/>
            <a:ext cx="10403447" cy="6001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本来は、中間目的は</a:t>
            </a:r>
            <a:r>
              <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3</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つとは限らないのですが、長年、プ譜を自分でも書いたり、実務、研修等で活用してきた経験上、</a:t>
            </a:r>
            <a:r>
              <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3</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つに収まるときが、一番バランスが良いことが多いため、このテンプレートでは、</a:t>
            </a:r>
            <a:r>
              <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3</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つにしています。</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書く順番は、どこから書いてもいいのですが、初めての方への書く順番のお勧めは、以下の通りです。</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400714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6" name="Google Shape;16;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1955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0" name="Google Shape;20;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13570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4" name="Google Shape;24;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5" name="Google Shape;25;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36151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142059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endParaRPr/>
          </a:p>
        </p:txBody>
      </p:sp>
      <p:sp>
        <p:nvSpPr>
          <p:cNvPr id="31" name="Google Shape;31;p7"/>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Autofit/>
          </a:bodyPr>
          <a:lstStyle>
            <a:lvl1pPr marL="609585" lvl="0" indent="-406390">
              <a:spcBef>
                <a:spcPts val="0"/>
              </a:spcBef>
              <a:spcAft>
                <a:spcPts val="0"/>
              </a:spcAft>
              <a:buSzPts val="1200"/>
              <a:buChar char="●"/>
              <a:defRPr sz="1600"/>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2" name="Google Shape;32;p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1573819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653667" y="600200"/>
            <a:ext cx="84904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
        <p:nvSpPr>
          <p:cNvPr id="35" name="Google Shape;35;p8"/>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2846791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6"/>
        <p:cNvGrpSpPr/>
        <p:nvPr/>
      </p:nvGrpSpPr>
      <p:grpSpPr>
        <a:xfrm>
          <a:off x="0" y="0"/>
          <a:ext cx="0" cy="0"/>
          <a:chOff x="0" y="0"/>
          <a:chExt cx="0" cy="0"/>
        </a:xfrm>
      </p:grpSpPr>
      <p:sp>
        <p:nvSpPr>
          <p:cNvPr id="37" name="Google Shape;37;p9"/>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39" name="Google Shape;39;p9"/>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40" name="Google Shape;40;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41" name="Google Shape;41;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032393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415600" y="5640767"/>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2802921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lgn="r">
              <a:buNone/>
              <a:defRPr sz="1333">
                <a:solidFill>
                  <a:schemeClr val="dk2"/>
                </a:solidFill>
              </a:defRPr>
            </a:lvl1pPr>
            <a:lvl2pPr lvl="1" algn="r">
              <a:buNone/>
              <a:defRPr sz="1333">
                <a:solidFill>
                  <a:schemeClr val="dk2"/>
                </a:solidFill>
              </a:defRPr>
            </a:lvl2pPr>
            <a:lvl3pPr lvl="2" algn="r">
              <a:buNone/>
              <a:defRPr sz="1333">
                <a:solidFill>
                  <a:schemeClr val="dk2"/>
                </a:solidFill>
              </a:defRPr>
            </a:lvl3pPr>
            <a:lvl4pPr lvl="3" algn="r">
              <a:buNone/>
              <a:defRPr sz="1333">
                <a:solidFill>
                  <a:schemeClr val="dk2"/>
                </a:solidFill>
              </a:defRPr>
            </a:lvl4pPr>
            <a:lvl5pPr lvl="4" algn="r">
              <a:buNone/>
              <a:defRPr sz="1333">
                <a:solidFill>
                  <a:schemeClr val="dk2"/>
                </a:solidFill>
              </a:defRPr>
            </a:lvl5pPr>
            <a:lvl6pPr lvl="5" algn="r">
              <a:buNone/>
              <a:defRPr sz="1333">
                <a:solidFill>
                  <a:schemeClr val="dk2"/>
                </a:solidFill>
              </a:defRPr>
            </a:lvl6pPr>
            <a:lvl7pPr lvl="6" algn="r">
              <a:buNone/>
              <a:defRPr sz="1333">
                <a:solidFill>
                  <a:schemeClr val="dk2"/>
                </a:solidFill>
              </a:defRPr>
            </a:lvl7pPr>
            <a:lvl8pPr lvl="7" algn="r">
              <a:buNone/>
              <a:defRPr sz="1333">
                <a:solidFill>
                  <a:schemeClr val="dk2"/>
                </a:solidFill>
              </a:defRPr>
            </a:lvl8pPr>
            <a:lvl9pPr lvl="8" algn="r">
              <a:buNone/>
              <a:defRPr sz="1333">
                <a:solidFill>
                  <a:schemeClr val="dk2"/>
                </a:solidFill>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600366963"/>
      </p:ext>
    </p:extLst>
  </p:cSld>
  <p:clrMap bg1="lt1" tx1="dk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www.gotolab.co.jp/%e3%83%97%e8%ad%9c%e3%81%ae%e3%83%86%e3%83%b3%e3%83%97%e3%83%ac%e3%83%bc%e3%83%88%e3%81%a8%e6%9b%b8%e3%81%8d%e6%96%b9/"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34;p21">
            <a:extLst>
              <a:ext uri="{FF2B5EF4-FFF2-40B4-BE49-F238E27FC236}">
                <a16:creationId xmlns:a16="http://schemas.microsoft.com/office/drawing/2014/main" id="{7B484DA8-C709-EE37-BFF9-5C0A193AB537}"/>
              </a:ext>
            </a:extLst>
          </p:cNvPr>
          <p:cNvSpPr/>
          <p:nvPr/>
        </p:nvSpPr>
        <p:spPr>
          <a:xfrm>
            <a:off x="181749" y="648776"/>
            <a:ext cx="1707200" cy="5791600"/>
          </a:xfrm>
          <a:prstGeom prst="rect">
            <a:avLst/>
          </a:prstGeom>
          <a:solidFill>
            <a:srgbClr val="FFFFFF"/>
          </a:solidFill>
          <a:ln>
            <a:noFill/>
          </a:ln>
        </p:spPr>
        <p:txBody>
          <a:bodyPr spcFirstLastPara="1" wrap="square" lIns="121900" tIns="121900" rIns="121900" bIns="121900" anchor="t" anchorCtr="0">
            <a:noAutofit/>
          </a:bodyPr>
          <a:lstStyle/>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ひと</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お金</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lang="en-US" altLang="ja-JP" sz="1067" kern="0" dirty="0">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時間</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クオリティ</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商流</a:t>
            </a:r>
            <a:r>
              <a:rPr kumimoji="0" lang="en-US" altLang="ja"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a:t>
            </a: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座組み</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環境</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lang="en-US" altLang="ja-JP" sz="1067" kern="0" dirty="0">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ライバル</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外敵</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p:txBody>
      </p:sp>
      <p:sp>
        <p:nvSpPr>
          <p:cNvPr id="3" name="Google Shape;135;p21">
            <a:extLst>
              <a:ext uri="{FF2B5EF4-FFF2-40B4-BE49-F238E27FC236}">
                <a16:creationId xmlns:a16="http://schemas.microsoft.com/office/drawing/2014/main" id="{03629F7E-7ACC-FE58-FF23-24AC46D0E4BC}"/>
              </a:ext>
            </a:extLst>
          </p:cNvPr>
          <p:cNvSpPr txBox="1"/>
          <p:nvPr/>
        </p:nvSpPr>
        <p:spPr>
          <a:xfrm>
            <a:off x="6096000" y="1005634"/>
            <a:ext cx="2014800" cy="10308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7" name="Google Shape;139;p21">
            <a:extLst>
              <a:ext uri="{FF2B5EF4-FFF2-40B4-BE49-F238E27FC236}">
                <a16:creationId xmlns:a16="http://schemas.microsoft.com/office/drawing/2014/main" id="{7C8803F5-0CA7-E34A-3630-E347E66B5BC5}"/>
              </a:ext>
            </a:extLst>
          </p:cNvPr>
          <p:cNvSpPr txBox="1"/>
          <p:nvPr/>
        </p:nvSpPr>
        <p:spPr>
          <a:xfrm>
            <a:off x="9461381" y="4804780"/>
            <a:ext cx="2014800" cy="8824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600" kern="0" dirty="0">
                <a:latin typeface="Meiryo UI" panose="020B0604030504040204" pitchFamily="50" charset="-128"/>
                <a:ea typeface="Meiryo UI" panose="020B0604030504040204" pitchFamily="50" charset="-128"/>
                <a:cs typeface="Arial"/>
                <a:sym typeface="Arial"/>
              </a:rPr>
              <a:t>ここに記入</a:t>
            </a:r>
          </a:p>
        </p:txBody>
      </p:sp>
      <p:sp>
        <p:nvSpPr>
          <p:cNvPr id="8" name="Google Shape;139;p21">
            <a:extLst>
              <a:ext uri="{FF2B5EF4-FFF2-40B4-BE49-F238E27FC236}">
                <a16:creationId xmlns:a16="http://schemas.microsoft.com/office/drawing/2014/main" id="{BCC854F1-AD8B-DCF2-1DA1-D62E67478D05}"/>
              </a:ext>
            </a:extLst>
          </p:cNvPr>
          <p:cNvSpPr txBox="1"/>
          <p:nvPr/>
        </p:nvSpPr>
        <p:spPr>
          <a:xfrm>
            <a:off x="9291350" y="1555812"/>
            <a:ext cx="2184831" cy="8824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600" kern="0" dirty="0">
                <a:latin typeface="Meiryo UI" panose="020B0604030504040204" pitchFamily="50" charset="-128"/>
                <a:ea typeface="Meiryo UI" panose="020B0604030504040204" pitchFamily="50" charset="-128"/>
                <a:cs typeface="Arial"/>
                <a:sym typeface="Arial"/>
              </a:rPr>
              <a:t>ここに記入</a:t>
            </a:r>
          </a:p>
        </p:txBody>
      </p:sp>
      <p:sp>
        <p:nvSpPr>
          <p:cNvPr id="9" name="Google Shape;135;p21">
            <a:extLst>
              <a:ext uri="{FF2B5EF4-FFF2-40B4-BE49-F238E27FC236}">
                <a16:creationId xmlns:a16="http://schemas.microsoft.com/office/drawing/2014/main" id="{17E521B9-10AD-91E1-5985-6C19F21C8E74}"/>
              </a:ext>
            </a:extLst>
          </p:cNvPr>
          <p:cNvSpPr txBox="1"/>
          <p:nvPr/>
        </p:nvSpPr>
        <p:spPr>
          <a:xfrm>
            <a:off x="6130459" y="3001064"/>
            <a:ext cx="2014800" cy="10308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0" name="Google Shape;135;p21">
            <a:extLst>
              <a:ext uri="{FF2B5EF4-FFF2-40B4-BE49-F238E27FC236}">
                <a16:creationId xmlns:a16="http://schemas.microsoft.com/office/drawing/2014/main" id="{6D1AEF51-24AC-EFCD-9ACB-749F6EB9B0DE}"/>
              </a:ext>
            </a:extLst>
          </p:cNvPr>
          <p:cNvSpPr txBox="1"/>
          <p:nvPr/>
        </p:nvSpPr>
        <p:spPr>
          <a:xfrm>
            <a:off x="6130459" y="4918416"/>
            <a:ext cx="2014800" cy="10308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1" name="Google Shape;135;p21">
            <a:extLst>
              <a:ext uri="{FF2B5EF4-FFF2-40B4-BE49-F238E27FC236}">
                <a16:creationId xmlns:a16="http://schemas.microsoft.com/office/drawing/2014/main" id="{F625E072-012B-2F55-0D6B-34025CDBF71F}"/>
              </a:ext>
            </a:extLst>
          </p:cNvPr>
          <p:cNvSpPr txBox="1"/>
          <p:nvPr/>
        </p:nvSpPr>
        <p:spPr>
          <a:xfrm>
            <a:off x="2344307" y="868919"/>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latin typeface="Meiryo UI" panose="020B0604030504040204" pitchFamily="50" charset="-128"/>
              <a:ea typeface="Meiryo UI" panose="020B0604030504040204" pitchFamily="50" charset="-128"/>
              <a:cs typeface="Arial"/>
              <a:sym typeface="Arial"/>
            </a:endParaRPr>
          </a:p>
        </p:txBody>
      </p:sp>
      <p:sp>
        <p:nvSpPr>
          <p:cNvPr id="12" name="Google Shape;135;p21">
            <a:extLst>
              <a:ext uri="{FF2B5EF4-FFF2-40B4-BE49-F238E27FC236}">
                <a16:creationId xmlns:a16="http://schemas.microsoft.com/office/drawing/2014/main" id="{08336C2E-8393-ACF3-2DAA-F2D0B6831477}"/>
              </a:ext>
            </a:extLst>
          </p:cNvPr>
          <p:cNvSpPr txBox="1"/>
          <p:nvPr/>
        </p:nvSpPr>
        <p:spPr>
          <a:xfrm>
            <a:off x="2344308" y="1574999"/>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3" name="Google Shape;135;p21">
            <a:extLst>
              <a:ext uri="{FF2B5EF4-FFF2-40B4-BE49-F238E27FC236}">
                <a16:creationId xmlns:a16="http://schemas.microsoft.com/office/drawing/2014/main" id="{DB9B2F6B-79EB-4670-4C8F-68673DE574F8}"/>
              </a:ext>
            </a:extLst>
          </p:cNvPr>
          <p:cNvSpPr txBox="1"/>
          <p:nvPr/>
        </p:nvSpPr>
        <p:spPr>
          <a:xfrm>
            <a:off x="2344308" y="2281079"/>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4" name="Google Shape;135;p21">
            <a:extLst>
              <a:ext uri="{FF2B5EF4-FFF2-40B4-BE49-F238E27FC236}">
                <a16:creationId xmlns:a16="http://schemas.microsoft.com/office/drawing/2014/main" id="{F30E30DF-F980-0821-83B6-7470C97B1689}"/>
              </a:ext>
            </a:extLst>
          </p:cNvPr>
          <p:cNvSpPr txBox="1"/>
          <p:nvPr/>
        </p:nvSpPr>
        <p:spPr>
          <a:xfrm>
            <a:off x="2344308" y="3189147"/>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5" name="Google Shape;135;p21">
            <a:extLst>
              <a:ext uri="{FF2B5EF4-FFF2-40B4-BE49-F238E27FC236}">
                <a16:creationId xmlns:a16="http://schemas.microsoft.com/office/drawing/2014/main" id="{CE0D1F23-5288-1CE5-2212-AE30AA21A07E}"/>
              </a:ext>
            </a:extLst>
          </p:cNvPr>
          <p:cNvSpPr txBox="1"/>
          <p:nvPr/>
        </p:nvSpPr>
        <p:spPr>
          <a:xfrm>
            <a:off x="2344308" y="3895227"/>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6" name="Google Shape;135;p21">
            <a:extLst>
              <a:ext uri="{FF2B5EF4-FFF2-40B4-BE49-F238E27FC236}">
                <a16:creationId xmlns:a16="http://schemas.microsoft.com/office/drawing/2014/main" id="{577F2140-A285-8ACF-18B2-A5E46FC05413}"/>
              </a:ext>
            </a:extLst>
          </p:cNvPr>
          <p:cNvSpPr txBox="1"/>
          <p:nvPr/>
        </p:nvSpPr>
        <p:spPr>
          <a:xfrm>
            <a:off x="2344308" y="5006825"/>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7" name="Google Shape;135;p21">
            <a:extLst>
              <a:ext uri="{FF2B5EF4-FFF2-40B4-BE49-F238E27FC236}">
                <a16:creationId xmlns:a16="http://schemas.microsoft.com/office/drawing/2014/main" id="{AACB57AD-6A3A-313E-058E-55CC7899A1F5}"/>
              </a:ext>
            </a:extLst>
          </p:cNvPr>
          <p:cNvSpPr txBox="1"/>
          <p:nvPr/>
        </p:nvSpPr>
        <p:spPr>
          <a:xfrm>
            <a:off x="2344307" y="5687180"/>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Tree>
    <p:extLst>
      <p:ext uri="{BB962C8B-B14F-4D97-AF65-F5344CB8AC3E}">
        <p14:creationId xmlns:p14="http://schemas.microsoft.com/office/powerpoint/2010/main" val="903735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9312B6F-6D0D-A54F-B8C4-C9CD2CC3EB4E}"/>
              </a:ext>
            </a:extLst>
          </p:cNvPr>
          <p:cNvSpPr txBox="1"/>
          <p:nvPr/>
        </p:nvSpPr>
        <p:spPr>
          <a:xfrm>
            <a:off x="771233" y="5307848"/>
            <a:ext cx="10403447"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詳しくは、以下の配布元サイトをご参考ください。</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hlinkClick r:id="rId2"/>
              </a:rPr>
              <a:t>お役立ち：プ譜のテンプレートと、書き方のワンポイントアドバイス！｜株式会社ゴトーラボ</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31539492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272</TotalTime>
  <Words>97</Words>
  <Application>Microsoft Office PowerPoint</Application>
  <PresentationFormat>ワイド画面</PresentationFormat>
  <Paragraphs>37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Noto Sans JP</vt:lpstr>
      <vt:lpstr>メイリオ</vt:lpstr>
      <vt:lpstr>游ゴシック</vt:lpstr>
      <vt:lpstr>Arial</vt:lpstr>
      <vt:lpstr>Simple Light</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思い通りに進まないプロジェクトの 「できない」を「できる」に変える オンデマンド＆1on1プログラム  「We CAN」 </dc:title>
  <dc:creator>後藤 洋平</dc:creator>
  <cp:lastModifiedBy>洋平 後藤</cp:lastModifiedBy>
  <cp:revision>17</cp:revision>
  <dcterms:created xsi:type="dcterms:W3CDTF">2022-09-14T23:26:32Z</dcterms:created>
  <dcterms:modified xsi:type="dcterms:W3CDTF">2025-02-25T23:09:28Z</dcterms:modified>
</cp:coreProperties>
</file>